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6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C92FA8-3CC4-4FAC-867D-D00ABFECAEC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51FB19-1860-41E7-8213-A0BED77E67E7}">
      <dgm:prSet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pPr rtl="0"/>
          <a:r>
            <a:rPr lang="en-US" sz="3600" b="1" dirty="0" smtClean="0">
              <a:latin typeface="Times New Roman" panose="02020603050405020304" pitchFamily="18" charset="0"/>
              <a:ea typeface="SimHei" pitchFamily="49" charset="-122"/>
              <a:cs typeface="Times New Roman" panose="02020603050405020304" pitchFamily="18" charset="0"/>
            </a:rPr>
            <a:t>AREA DEFENSE COUNSEL</a:t>
          </a:r>
          <a:endParaRPr lang="en-US" sz="3600" b="1" dirty="0">
            <a:latin typeface="Times New Roman" panose="02020603050405020304" pitchFamily="18" charset="0"/>
            <a:ea typeface="SimHei" pitchFamily="49" charset="-122"/>
            <a:cs typeface="Times New Roman" panose="02020603050405020304" pitchFamily="18" charset="0"/>
          </a:endParaRPr>
        </a:p>
      </dgm:t>
    </dgm:pt>
    <dgm:pt modelId="{AC059542-740C-4FF3-ACBC-3B41F7EA6EE0}" type="parTrans" cxnId="{881F35FE-78CC-424B-9E8E-18CEC8D736C7}">
      <dgm:prSet/>
      <dgm:spPr/>
      <dgm:t>
        <a:bodyPr/>
        <a:lstStyle/>
        <a:p>
          <a:endParaRPr lang="en-US"/>
        </a:p>
      </dgm:t>
    </dgm:pt>
    <dgm:pt modelId="{5F009415-5D3B-428A-AF31-4A7AD67BA324}" type="sibTrans" cxnId="{881F35FE-78CC-424B-9E8E-18CEC8D736C7}">
      <dgm:prSet/>
      <dgm:spPr/>
      <dgm:t>
        <a:bodyPr/>
        <a:lstStyle/>
        <a:p>
          <a:endParaRPr lang="en-US"/>
        </a:p>
      </dgm:t>
    </dgm:pt>
    <dgm:pt modelId="{3D9E0E1A-97CE-4731-B249-252AA914B234}" type="pres">
      <dgm:prSet presAssocID="{2BC92FA8-3CC4-4FAC-867D-D00ABFECAEC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5ABA33-698A-4A40-811E-EAE844BD24D3}" type="pres">
      <dgm:prSet presAssocID="{E251FB19-1860-41E7-8213-A0BED77E67E7}" presName="node" presStyleLbl="node1" presStyleIdx="0" presStyleCnt="1" custScaleX="540369" custLinFactX="-100000" custLinFactY="100000" custLinFactNeighborX="-122152" custLinFactNeighborY="1501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FC73ED-FAF9-4BDA-B59C-22E6C93701BE}" type="presOf" srcId="{E251FB19-1860-41E7-8213-A0BED77E67E7}" destId="{905ABA33-698A-4A40-811E-EAE844BD24D3}" srcOrd="0" destOrd="0" presId="urn:microsoft.com/office/officeart/2005/8/layout/default#1"/>
    <dgm:cxn modelId="{876A16F6-29DD-4310-A990-82408A20DF12}" type="presOf" srcId="{2BC92FA8-3CC4-4FAC-867D-D00ABFECAEC5}" destId="{3D9E0E1A-97CE-4731-B249-252AA914B234}" srcOrd="0" destOrd="0" presId="urn:microsoft.com/office/officeart/2005/8/layout/default#1"/>
    <dgm:cxn modelId="{881F35FE-78CC-424B-9E8E-18CEC8D736C7}" srcId="{2BC92FA8-3CC4-4FAC-867D-D00ABFECAEC5}" destId="{E251FB19-1860-41E7-8213-A0BED77E67E7}" srcOrd="0" destOrd="0" parTransId="{AC059542-740C-4FF3-ACBC-3B41F7EA6EE0}" sibTransId="{5F009415-5D3B-428A-AF31-4A7AD67BA324}"/>
    <dgm:cxn modelId="{4DAD594A-DC4B-42FA-B9A1-8BCBB32233D4}" type="presParOf" srcId="{3D9E0E1A-97CE-4731-B249-252AA914B234}" destId="{905ABA33-698A-4A40-811E-EAE844BD24D3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ABA33-698A-4A40-811E-EAE844BD24D3}">
      <dsp:nvSpPr>
        <dsp:cNvPr id="0" name=""/>
        <dsp:cNvSpPr/>
      </dsp:nvSpPr>
      <dsp:spPr>
        <a:xfrm>
          <a:off x="0" y="519"/>
          <a:ext cx="6857995" cy="761479"/>
        </a:xfrm>
        <a:prstGeom prst="rect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atin typeface="Times New Roman" panose="02020603050405020304" pitchFamily="18" charset="0"/>
              <a:ea typeface="SimHei" pitchFamily="49" charset="-122"/>
              <a:cs typeface="Times New Roman" panose="02020603050405020304" pitchFamily="18" charset="0"/>
            </a:rPr>
            <a:t>AREA DEFENSE COUNSEL</a:t>
          </a:r>
          <a:endParaRPr lang="en-US" sz="3600" b="1" kern="1200" dirty="0">
            <a:latin typeface="Times New Roman" panose="02020603050405020304" pitchFamily="18" charset="0"/>
            <a:ea typeface="SimHei" pitchFamily="49" charset="-122"/>
            <a:cs typeface="Times New Roman" panose="02020603050405020304" pitchFamily="18" charset="0"/>
          </a:endParaRPr>
        </a:p>
      </dsp:txBody>
      <dsp:txXfrm>
        <a:off x="0" y="519"/>
        <a:ext cx="6857995" cy="761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59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27" y="1"/>
            <a:ext cx="297259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06B40-BE8C-4188-834D-3CD2A821FF48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4250" y="1162050"/>
            <a:ext cx="2351088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1" y="4473576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7259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27" y="8829676"/>
            <a:ext cx="297259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421BB-8E69-4B10-B604-6CC4D999D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9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421BB-8E69-4B10-B604-6CC4D999DB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00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3218D-DF07-4021-BA27-9770A00F0A89}" type="datetimeFigureOut">
              <a:rPr lang="en-US" smtClean="0"/>
              <a:pPr/>
              <a:t>5/2/2021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028B8-444E-4DE4-8436-DF70581EC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182955"/>
              </p:ext>
            </p:extLst>
          </p:nvPr>
        </p:nvGraphicFramePr>
        <p:xfrm>
          <a:off x="0" y="685800"/>
          <a:ext cx="6858000" cy="76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1125607" cy="769429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sz="44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The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47800"/>
            <a:ext cx="6858000" cy="769429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Works for </a:t>
            </a:r>
            <a:r>
              <a:rPr lang="en-US" sz="4400" b="1" u="sng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YOU!</a:t>
            </a:r>
            <a:endParaRPr lang="en-US" sz="4400" b="1" u="sng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SimHei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315200"/>
            <a:ext cx="6858000" cy="5232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lIns="91429" tIns="45714" rIns="91429" bIns="45714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 </a:t>
            </a:r>
            <a:r>
              <a:rPr 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CONFIDENTIAL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7912906"/>
            <a:ext cx="6858000" cy="1323427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Area Defense Counsel </a:t>
            </a: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140 S. </a:t>
            </a: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Aspen St., </a:t>
            </a: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Bldg. 706 Room 125                 </a:t>
            </a: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daniel</a:t>
            </a: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.westhoff.1</a:t>
            </a: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@us.af.mil</a:t>
            </a:r>
            <a:endParaRPr lang="en-US" sz="1400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Buckley </a:t>
            </a:r>
            <a:r>
              <a:rPr lang="en-US" sz="1400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AFB, CO 80011 </a:t>
            </a: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		Work Cell: 303-710-7326</a:t>
            </a:r>
            <a:endParaRPr lang="en-US" sz="1400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Georgia" pitchFamily="18" charset="0"/>
              </a:rPr>
              <a:t>                                                                                        </a:t>
            </a:r>
            <a:endParaRPr lang="en-US" sz="1000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latin typeface="Georgia" pitchFamily="18" charset="0"/>
            </a:endParaRPr>
          </a:p>
        </p:txBody>
      </p:sp>
      <p:sp>
        <p:nvSpPr>
          <p:cNvPr id="12" name="TextBox 37"/>
          <p:cNvSpPr txBox="1">
            <a:spLocks noChangeArrowheads="1"/>
          </p:cNvSpPr>
          <p:nvPr/>
        </p:nvSpPr>
        <p:spPr bwMode="auto">
          <a:xfrm>
            <a:off x="-31626" y="2162629"/>
            <a:ext cx="6858000" cy="830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>
              <a:defRPr/>
            </a:pPr>
            <a:r>
              <a:rPr lang="en-US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YOUR COMMANDER</a:t>
            </a:r>
          </a:p>
          <a:p>
            <a:pPr algn="ctr">
              <a:defRPr/>
            </a:pPr>
            <a:r>
              <a:rPr lang="en-US" sz="1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LEGAL OFFICE</a:t>
            </a:r>
          </a:p>
          <a:p>
            <a:pPr algn="ctr">
              <a:defRPr/>
            </a:pPr>
            <a:r>
              <a:rPr lang="en-US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ANYONE ON THIS BASE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45568" y="6716858"/>
            <a:ext cx="3200400" cy="338542"/>
          </a:xfrm>
          <a:prstGeom prst="rect">
            <a:avLst/>
          </a:prstGeom>
          <a:noFill/>
        </p:spPr>
        <p:txBody>
          <a:bodyPr lIns="91429" tIns="45714" rIns="91429" bIns="45714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28"/>
          <p:cNvSpPr txBox="1">
            <a:spLocks noChangeArrowheads="1"/>
          </p:cNvSpPr>
          <p:nvPr/>
        </p:nvSpPr>
        <p:spPr bwMode="auto">
          <a:xfrm>
            <a:off x="3581400" y="3459062"/>
            <a:ext cx="2856528" cy="1077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/>
            <a:r>
              <a:rPr lang="en-US" sz="1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</a:p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COANG</a:t>
            </a:r>
          </a:p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 DEFENSE COUNSEL</a:t>
            </a:r>
          </a:p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Capt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Daniel Westhoff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2971800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to protect 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ctr">
              <a:defRPr/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to exercise your right to counsel,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here to help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39" y="3669223"/>
            <a:ext cx="2409401" cy="301175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91680" y="4751318"/>
            <a:ext cx="3035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Bodoni MT" panose="02070603080606020203" pitchFamily="18" charset="0"/>
              </a:rPr>
              <a:t>Call me if you are facing actions including:</a:t>
            </a:r>
          </a:p>
          <a:p>
            <a:pPr algn="ctr"/>
            <a:r>
              <a:rPr lang="en-US" sz="1400">
                <a:latin typeface="Bodoni MT" panose="02070603080606020203" pitchFamily="18" charset="0"/>
              </a:rPr>
              <a:t>• </a:t>
            </a:r>
            <a:r>
              <a:rPr lang="en-US" sz="1400" smtClean="0">
                <a:latin typeface="Bodoni MT" panose="02070603080606020203" pitchFamily="18" charset="0"/>
              </a:rPr>
              <a:t>LOC/LOA/LOR </a:t>
            </a:r>
            <a:r>
              <a:rPr lang="en-US" sz="1400" dirty="0">
                <a:latin typeface="Bodoni MT" panose="02070603080606020203" pitchFamily="18" charset="0"/>
              </a:rPr>
              <a:t>• Separation • Reenlistment Denial </a:t>
            </a:r>
          </a:p>
          <a:p>
            <a:pPr algn="ctr"/>
            <a:r>
              <a:rPr lang="en-US" sz="1400" dirty="0">
                <a:latin typeface="Bodoni MT" panose="02070603080606020203" pitchFamily="18" charset="0"/>
              </a:rPr>
              <a:t>• Security Clearance Issues • </a:t>
            </a:r>
            <a:r>
              <a:rPr lang="en-US" sz="1400" dirty="0" smtClean="0">
                <a:latin typeface="Bodoni MT" panose="02070603080606020203" pitchFamily="18" charset="0"/>
              </a:rPr>
              <a:t>     Article </a:t>
            </a:r>
            <a:r>
              <a:rPr lang="en-US" sz="1400" dirty="0">
                <a:latin typeface="Bodoni MT" panose="02070603080606020203" pitchFamily="18" charset="0"/>
              </a:rPr>
              <a:t>114 </a:t>
            </a:r>
          </a:p>
          <a:p>
            <a:pPr algn="ctr"/>
            <a:r>
              <a:rPr lang="en-US" sz="1400" dirty="0">
                <a:latin typeface="Bodoni MT" panose="02070603080606020203" pitchFamily="18" charset="0"/>
              </a:rPr>
              <a:t>• Demotion • LOD/MEB/PEB/DES </a:t>
            </a:r>
          </a:p>
          <a:p>
            <a:pPr algn="ctr"/>
            <a:r>
              <a:rPr lang="en-US" sz="1400" dirty="0">
                <a:latin typeface="Bodoni MT" panose="02070603080606020203" pitchFamily="18" charset="0"/>
              </a:rPr>
              <a:t>• or </a:t>
            </a:r>
            <a:r>
              <a:rPr lang="en-US" sz="1400" u="sng" dirty="0">
                <a:latin typeface="Bodoni MT" panose="02070603080606020203" pitchFamily="18" charset="0"/>
              </a:rPr>
              <a:t>any other action</a:t>
            </a:r>
            <a:r>
              <a:rPr lang="en-US" sz="1400" dirty="0">
                <a:latin typeface="Bodoni MT" panose="02070603080606020203" pitchFamily="18" charset="0"/>
              </a:rPr>
              <a:t> that may negatively </a:t>
            </a:r>
          </a:p>
          <a:p>
            <a:pPr algn="ctr"/>
            <a:r>
              <a:rPr lang="en-US" sz="1400" dirty="0">
                <a:latin typeface="Bodoni MT" panose="02070603080606020203" pitchFamily="18" charset="0"/>
              </a:rPr>
              <a:t>impact your service in the COANG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126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Bodoni MT</vt:lpstr>
      <vt:lpstr>Calibri</vt:lpstr>
      <vt:lpstr>Georgia</vt:lpstr>
      <vt:lpstr>SimHei</vt:lpstr>
      <vt:lpstr>Times New Roman</vt:lpstr>
      <vt:lpstr>Office Theme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AHayslip</dc:creator>
  <cp:lastModifiedBy>FITZSIMMONS, EUNICE J MSgt USAF ANG 140 WG/JA</cp:lastModifiedBy>
  <cp:revision>44</cp:revision>
  <cp:lastPrinted>2018-06-27T12:48:22Z</cp:lastPrinted>
  <dcterms:created xsi:type="dcterms:W3CDTF">2012-05-11T19:32:12Z</dcterms:created>
  <dcterms:modified xsi:type="dcterms:W3CDTF">2021-05-02T17:03:52Z</dcterms:modified>
</cp:coreProperties>
</file>